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8648" r:id="rId2"/>
    <p:sldId id="8649" r:id="rId3"/>
    <p:sldId id="8659" r:id="rId4"/>
    <p:sldId id="8656" r:id="rId5"/>
    <p:sldId id="7941" r:id="rId6"/>
    <p:sldId id="7940" r:id="rId7"/>
    <p:sldId id="7933" r:id="rId8"/>
    <p:sldId id="7938" r:id="rId9"/>
    <p:sldId id="8657" r:id="rId10"/>
    <p:sldId id="8652" r:id="rId11"/>
    <p:sldId id="8653" r:id="rId12"/>
    <p:sldId id="8654" r:id="rId13"/>
  </p:sldIdLst>
  <p:sldSz cx="9144000" cy="5143500" type="screen16x9"/>
  <p:notesSz cx="5143500" cy="9144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93" userDrawn="1">
          <p15:clr>
            <a:srgbClr val="A4A3A4"/>
          </p15:clr>
        </p15:guide>
        <p15:guide id="2" orient="horz" pos="55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67" userDrawn="1">
          <p15:clr>
            <a:srgbClr val="A4A3A4"/>
          </p15:clr>
        </p15:guide>
        <p15:guide id="5" orient="horz" pos="4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233" autoAdjust="0"/>
  </p:normalViewPr>
  <p:slideViewPr>
    <p:cSldViewPr snapToGrid="0" snapToObjects="1">
      <p:cViewPr varScale="1">
        <p:scale>
          <a:sx n="121" d="100"/>
          <a:sy n="121" d="100"/>
        </p:scale>
        <p:origin x="84" y="392"/>
      </p:cViewPr>
      <p:guideLst>
        <p:guide pos="5193"/>
        <p:guide orient="horz" pos="554"/>
        <p:guide orient="horz" pos="3003"/>
        <p:guide pos="567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red_huabiao_party_emblem_red_flag_people_great_hall_star_atmosphere_political_party_and_government_lecture_vplus_standard_zhcn_20231201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red_huabiao_party_emblem_red_flag_people_great_hall_star_atmosphere_political_party_and_government_lecture_vplus_standard_zhcn_2023120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red_huabiao_party_emblem_red_flag_people_great_hall_star_atmosphere_political_party_and_government_lecture_vplus_standard_zhcn_20231201/Session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red_huabiao_party_emblem_red_flag_people_great_hall_star_atmosphere_political_party_and_government_lecture_vplus_standard_zhcn_20231201/End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8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03ABE2-09C0-4B5C-8069-886D146DCB04}" type="datetimeFigureOut">
              <a:rPr lang="zh-CN" altLang="en-US" smtClean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pPr/>
              <a:t>2024/8/21</a:t>
            </a:fld>
            <a:endParaRPr lang="zh-CN" altLang="en-US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8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3918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2474CA-E47C-46FF-8501-77DDE195ACAC}" type="slidenum">
              <a:rPr lang="zh-CN" altLang="en-US" smtClean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pPr/>
              <a:t>‹#›</a:t>
            </a:fld>
            <a:endParaRPr lang="zh-CN" altLang="en-US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29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83816-A507-D2D1-2BFA-E780F3A9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D4D8B554-FB89-4342-897D-352874B2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CAAEF2F7-D4F0-72EA-4F69-A079B144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1F0801A-C3B7-713C-5593-3F57BEE552A2}"/>
              </a:ext>
            </a:extLst>
          </p:cNvPr>
          <p:cNvCxnSpPr/>
          <p:nvPr/>
        </p:nvCxnSpPr>
        <p:spPr>
          <a:xfrm>
            <a:off x="524568" y="692341"/>
            <a:ext cx="6914871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3">
            <a:extLst>
              <a:ext uri="{FF2B5EF4-FFF2-40B4-BE49-F238E27FC236}">
                <a16:creationId xmlns:a16="http://schemas.microsoft.com/office/drawing/2014/main" id="{60B909D7-D03B-9351-B599-5445BBB6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61" y="965931"/>
            <a:ext cx="784259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zh-CN" sz="1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民爆</a:t>
            </a: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安全管理平台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是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涉爆单位使用民爆系统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一体化、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智能化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、安全可靠的智能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移动终端。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涉爆单位可以直接使用民爆安全管理平台，办理</a:t>
            </a:r>
            <a:r>
              <a:rPr lang="zh-CN" altLang="en-US" sz="1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数据报送、单位资质、人员资质、两证申办、合同备案、项目申请、查询统计</a:t>
            </a:r>
            <a:r>
              <a:rPr lang="zh-CN" altLang="en-US" sz="1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不需要再登录民爆系统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网络服务平台办理业务。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涉爆单位可以进行异常数据处理、出入库信息补写、数据分析预警等处置功能，可以</a:t>
            </a:r>
            <a:r>
              <a:rPr lang="zh-CN" altLang="en-US" sz="1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有效避免涉爆单位加锁风险。</a:t>
            </a:r>
            <a:r>
              <a:rPr lang="en-US" altLang="zh-CN" sz="1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涉爆单位</a:t>
            </a:r>
            <a:r>
              <a:rPr lang="zh-CN" altLang="en-US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可以</a:t>
            </a:r>
            <a:r>
              <a:rPr lang="zh-CN" altLang="en-US" sz="1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实现密码下载、存储，民爆安全管理平台、手持机和通用起爆器密码数据无缝对接</a:t>
            </a:r>
            <a:r>
              <a:rPr lang="zh-CN" altLang="zh-CN" sz="1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B904716C-CCBB-A919-23BE-76BA24ECAD2B}"/>
              </a:ext>
            </a:extLst>
          </p:cNvPr>
          <p:cNvSpPr/>
          <p:nvPr/>
        </p:nvSpPr>
        <p:spPr>
          <a:xfrm>
            <a:off x="436038" y="146062"/>
            <a:ext cx="4847887" cy="514954"/>
          </a:xfrm>
          <a:prstGeom prst="rect">
            <a:avLst/>
          </a:prstGeom>
          <a:noFill/>
        </p:spPr>
        <p:txBody>
          <a:bodyPr wrap="square" rtlCol="0" anchor="b"/>
          <a:lstStyle/>
          <a:p>
            <a:pPr marL="0" indent="0" algn="l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民爆安全管理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平台（民爆工作站） </a:t>
            </a:r>
            <a:endParaRPr 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33FA22-5AA1-0734-3446-A459B7661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172" y="3005335"/>
            <a:ext cx="2095941" cy="18089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561F5A4-9C57-FF47-1A21-57D6D4ED7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46" y="3005335"/>
            <a:ext cx="1917422" cy="18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D390-246C-7C69-69AD-77D01339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75BAB4D6-25A8-89AC-8115-28FED60A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B01DC77B-7608-536D-88B3-CB9493CA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41EA9B8E-BCB1-51E5-4CD3-EAD637F325B6}"/>
              </a:ext>
            </a:extLst>
          </p:cNvPr>
          <p:cNvCxnSpPr>
            <a:cxnSpLocks/>
          </p:cNvCxnSpPr>
          <p:nvPr/>
        </p:nvCxnSpPr>
        <p:spPr>
          <a:xfrm>
            <a:off x="524568" y="692341"/>
            <a:ext cx="7719320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5EC760E-0337-C875-1697-9D5DEE0D6CFE}"/>
              </a:ext>
            </a:extLst>
          </p:cNvPr>
          <p:cNvSpPr txBox="1"/>
          <p:nvPr/>
        </p:nvSpPr>
        <p:spPr>
          <a:xfrm>
            <a:off x="437891" y="308819"/>
            <a:ext cx="4864264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主要功能六：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爆破作业人员许可证管理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449C28A-9281-7FF2-64CB-B39AEFEE7EBD}"/>
              </a:ext>
            </a:extLst>
          </p:cNvPr>
          <p:cNvGrpSpPr/>
          <p:nvPr/>
        </p:nvGrpSpPr>
        <p:grpSpPr>
          <a:xfrm>
            <a:off x="900113" y="879475"/>
            <a:ext cx="7339279" cy="3929807"/>
            <a:chOff x="845599" y="899207"/>
            <a:chExt cx="7452802" cy="399059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7316C10-2F18-BF77-B3C9-D0CACF947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599" y="903689"/>
              <a:ext cx="7452802" cy="3986111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80CBBCA-334C-0C37-4534-5209B8A1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599" y="899207"/>
              <a:ext cx="2925952" cy="365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07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D390-246C-7C69-69AD-77D01339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75BAB4D6-25A8-89AC-8115-28FED60A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B01DC77B-7608-536D-88B3-CB9493CA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41EA9B8E-BCB1-51E5-4CD3-EAD637F325B6}"/>
              </a:ext>
            </a:extLst>
          </p:cNvPr>
          <p:cNvCxnSpPr>
            <a:cxnSpLocks/>
          </p:cNvCxnSpPr>
          <p:nvPr/>
        </p:nvCxnSpPr>
        <p:spPr>
          <a:xfrm>
            <a:off x="524568" y="692341"/>
            <a:ext cx="7719320" cy="193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5EC760E-0337-C875-1697-9D5DEE0D6CFE}"/>
              </a:ext>
            </a:extLst>
          </p:cNvPr>
          <p:cNvSpPr txBox="1"/>
          <p:nvPr/>
        </p:nvSpPr>
        <p:spPr>
          <a:xfrm>
            <a:off x="437891" y="308819"/>
            <a:ext cx="4864264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主要功能七：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库房</a:t>
            </a:r>
            <a:r>
              <a:rPr lang="en-US" altLang="zh-CN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库区管理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64F5BC-5D83-0A8A-BCC1-60E3F84B2A5E}"/>
              </a:ext>
            </a:extLst>
          </p:cNvPr>
          <p:cNvGrpSpPr/>
          <p:nvPr/>
        </p:nvGrpSpPr>
        <p:grpSpPr>
          <a:xfrm>
            <a:off x="900113" y="879475"/>
            <a:ext cx="7343775" cy="3904407"/>
            <a:chOff x="686381" y="816004"/>
            <a:chExt cx="7511931" cy="401867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BE70BED-CA0E-5202-66A8-A94A55905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381" y="822828"/>
              <a:ext cx="7511931" cy="401185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D6DEE87-4140-7EFD-6C2B-2CB2D013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206" y="816004"/>
              <a:ext cx="3005338" cy="389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40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D390-246C-7C69-69AD-77D01339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75BAB4D6-25A8-89AC-8115-28FED60A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B01DC77B-7608-536D-88B3-CB9493CA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41EA9B8E-BCB1-51E5-4CD3-EAD637F325B6}"/>
              </a:ext>
            </a:extLst>
          </p:cNvPr>
          <p:cNvCxnSpPr>
            <a:cxnSpLocks/>
          </p:cNvCxnSpPr>
          <p:nvPr/>
        </p:nvCxnSpPr>
        <p:spPr>
          <a:xfrm>
            <a:off x="524568" y="692341"/>
            <a:ext cx="7719319" cy="193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5EC760E-0337-C875-1697-9D5DEE0D6CFE}"/>
              </a:ext>
            </a:extLst>
          </p:cNvPr>
          <p:cNvSpPr txBox="1"/>
          <p:nvPr/>
        </p:nvSpPr>
        <p:spPr>
          <a:xfrm>
            <a:off x="437891" y="308819"/>
            <a:ext cx="4864264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主要功能八：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物品</a:t>
            </a:r>
            <a:r>
              <a:rPr lang="en-US" altLang="zh-CN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统计查询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FE2736-3DEA-7EAF-531D-5A9A84E6D3E5}"/>
              </a:ext>
            </a:extLst>
          </p:cNvPr>
          <p:cNvGrpSpPr/>
          <p:nvPr/>
        </p:nvGrpSpPr>
        <p:grpSpPr>
          <a:xfrm>
            <a:off x="900112" y="877722"/>
            <a:ext cx="7343775" cy="3889542"/>
            <a:chOff x="1016759" y="877721"/>
            <a:chExt cx="7110484" cy="400647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60CBF06-7782-B7D5-0A25-940435C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759" y="884545"/>
              <a:ext cx="7110484" cy="399964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466ED04-6B06-A6AE-F5E1-0C1087B0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6759" y="877721"/>
              <a:ext cx="2845558" cy="368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50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83816-A507-D2D1-2BFA-E780F3A9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D4D8B554-FB89-4342-897D-352874B2D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CAAEF2F7-D4F0-72EA-4F69-A079B144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1F0801A-C3B7-713C-5593-3F57BEE552A2}"/>
              </a:ext>
            </a:extLst>
          </p:cNvPr>
          <p:cNvCxnSpPr/>
          <p:nvPr/>
        </p:nvCxnSpPr>
        <p:spPr>
          <a:xfrm>
            <a:off x="524568" y="692341"/>
            <a:ext cx="6914871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6FAFA91-6DC5-A7F1-1A01-AB9DF7AA90D8}"/>
              </a:ext>
            </a:extLst>
          </p:cNvPr>
          <p:cNvSpPr txBox="1"/>
          <p:nvPr/>
        </p:nvSpPr>
        <p:spPr>
          <a:xfrm>
            <a:off x="1123039" y="1000124"/>
            <a:ext cx="4202128" cy="3934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>
              <a:lnSpc>
                <a:spcPts val="17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、登录网络服务平台浏览器配置项目多、弹窗多；</a:t>
            </a:r>
            <a:endParaRPr lang="zh-CN" altLang="en-US" sz="1400" kern="20000" spc="40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71934E-A6B7-FB4D-E7A4-E0C48366BE1C}"/>
              </a:ext>
            </a:extLst>
          </p:cNvPr>
          <p:cNvSpPr txBox="1"/>
          <p:nvPr/>
        </p:nvSpPr>
        <p:spPr>
          <a:xfrm>
            <a:off x="1123038" y="1441606"/>
            <a:ext cx="7018273" cy="43980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>
              <a:lnSpc>
                <a:spcPts val="17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、运行网络服务平台的电脑、网络等环境不可控，病毒导致系统卡顿时有发生；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80F24E-CEA7-369E-230F-435E24C487EC}"/>
              </a:ext>
            </a:extLst>
          </p:cNvPr>
          <p:cNvSpPr txBox="1"/>
          <p:nvPr/>
        </p:nvSpPr>
        <p:spPr>
          <a:xfrm>
            <a:off x="1123039" y="1929490"/>
            <a:ext cx="6129097" cy="43980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marR="0" lvl="0" indent="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、企业数据上报数据网络环境不可控，时常堵塞数据，上报效率低；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76CDD1-96AF-C36D-17D4-54DDF0E0B69A}"/>
              </a:ext>
            </a:extLst>
          </p:cNvPr>
          <p:cNvSpPr txBox="1"/>
          <p:nvPr/>
        </p:nvSpPr>
        <p:spPr>
          <a:xfrm>
            <a:off x="1123038" y="2417374"/>
            <a:ext cx="6412878" cy="3934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>
              <a:lnSpc>
                <a:spcPts val="17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、企业数据预警和单位被锁导致业务中断，处理起来往往比较繁琐；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352D95-9E36-04E3-3930-CD5FD58DA10E}"/>
              </a:ext>
            </a:extLst>
          </p:cNvPr>
          <p:cNvSpPr txBox="1"/>
          <p:nvPr/>
        </p:nvSpPr>
        <p:spPr>
          <a:xfrm>
            <a:off x="1123039" y="2858856"/>
            <a:ext cx="7479844" cy="43980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>
              <a:lnSpc>
                <a:spcPts val="17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、网络服务平台电子雷管密码下载网络环境往往受限，密码下载不能高效保障爆破业务；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113F3E-3097-DBDA-D5C8-1FD96DBFE17E}"/>
              </a:ext>
            </a:extLst>
          </p:cNvPr>
          <p:cNvSpPr txBox="1"/>
          <p:nvPr/>
        </p:nvSpPr>
        <p:spPr>
          <a:xfrm>
            <a:off x="1123039" y="3346740"/>
            <a:ext cx="6367551" cy="43980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数据上报反馈状态不明，上报数据进度不可控，不能知晓具体状态；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C08FDA3-A5F9-2B48-6DA6-652AAC98BA85}"/>
              </a:ext>
            </a:extLst>
          </p:cNvPr>
          <p:cNvSpPr txBox="1"/>
          <p:nvPr/>
        </p:nvSpPr>
        <p:spPr>
          <a:xfrm>
            <a:off x="1123039" y="3834623"/>
            <a:ext cx="7561732" cy="400818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ts val="17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、单位卡丢失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损坏，影响入库或运达，可能造成不平衡预警和运输证无法按时回交。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69F718-2B3B-066A-ABD7-938DE7BF5762}"/>
              </a:ext>
            </a:extLst>
          </p:cNvPr>
          <p:cNvSpPr txBox="1"/>
          <p:nvPr/>
        </p:nvSpPr>
        <p:spPr>
          <a:xfrm>
            <a:off x="378802" y="326738"/>
            <a:ext cx="6379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民爆安全管理平台</a:t>
            </a:r>
            <a:r>
              <a:rPr lang="zh-CN" altLang="en-US" sz="1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全面</a:t>
            </a:r>
            <a:r>
              <a:rPr lang="zh-CN" altLang="en-US" sz="1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解决以上企业操作民爆系统诸多不便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422E24-F87C-33B0-7AB1-36E81D5C50B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601" y="2236088"/>
            <a:ext cx="549227" cy="70461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zh-CN" altLang="en-US" sz="14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业务</a:t>
            </a:r>
            <a:endParaRPr lang="en-US" altLang="zh-CN" sz="14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14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痛点</a:t>
            </a:r>
          </a:p>
        </p:txBody>
      </p:sp>
    </p:spTree>
    <p:extLst>
      <p:ext uri="{BB962C8B-B14F-4D97-AF65-F5344CB8AC3E}">
        <p14:creationId xmlns:p14="http://schemas.microsoft.com/office/powerpoint/2010/main" val="306081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66E68-1BB8-7AD1-EAD3-F4275265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7BF579A4-353A-1E8D-97FD-4A46C5C6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C5D82729-1C5B-DDA3-8FB8-E78DF28A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03949-C740-4517-C712-7DC4269A182B}"/>
              </a:ext>
            </a:extLst>
          </p:cNvPr>
          <p:cNvSpPr txBox="1"/>
          <p:nvPr/>
        </p:nvSpPr>
        <p:spPr>
          <a:xfrm>
            <a:off x="908947" y="1088563"/>
            <a:ext cx="4864264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数据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上报快速便捷；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F4ABCDF-C12D-D38D-9DF6-4459AA598DA8}"/>
              </a:ext>
            </a:extLst>
          </p:cNvPr>
          <p:cNvSpPr txBox="1"/>
          <p:nvPr/>
        </p:nvSpPr>
        <p:spPr>
          <a:xfrm>
            <a:off x="908947" y="3440731"/>
            <a:ext cx="5290054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预警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风险提示早知道，预警智能判断分析，规避被锁风险；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91C2205-534D-1C7A-9C3E-04F1532E2971}"/>
              </a:ext>
            </a:extLst>
          </p:cNvPr>
          <p:cNvSpPr txBox="1"/>
          <p:nvPr/>
        </p:nvSpPr>
        <p:spPr>
          <a:xfrm>
            <a:off x="908947" y="2264647"/>
            <a:ext cx="6106210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电子雷管密码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下载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更快捷；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89509E4-6103-5BAC-E622-363D20280813}"/>
              </a:ext>
            </a:extLst>
          </p:cNvPr>
          <p:cNvSpPr txBox="1"/>
          <p:nvPr/>
        </p:nvSpPr>
        <p:spPr>
          <a:xfrm>
            <a:off x="908947" y="1676605"/>
            <a:ext cx="6106210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业务办理操作简单，审批进度清晰可见；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84BF12-B689-DBA7-A51F-C25E003E9BD7}"/>
              </a:ext>
            </a:extLst>
          </p:cNvPr>
          <p:cNvSpPr txBox="1"/>
          <p:nvPr/>
        </p:nvSpPr>
        <p:spPr>
          <a:xfrm>
            <a:off x="908947" y="2852689"/>
            <a:ext cx="6106210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具有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数据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itchFamily="34" charset="0"/>
              </a:rPr>
              <a:t>挽救能力，实现快速处理异常情况；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7D9175C-6773-F6DA-1972-F2A6B1C87916}"/>
              </a:ext>
            </a:extLst>
          </p:cNvPr>
          <p:cNvSpPr txBox="1"/>
          <p:nvPr/>
        </p:nvSpPr>
        <p:spPr>
          <a:xfrm>
            <a:off x="908947" y="4028771"/>
            <a:ext cx="6106210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支持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远程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操作，问题处理及时高效。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itchFamily="34" charset="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EB17247-7966-AFE5-FBC9-64EFB7CFF95E}"/>
              </a:ext>
            </a:extLst>
          </p:cNvPr>
          <p:cNvCxnSpPr/>
          <p:nvPr/>
        </p:nvCxnSpPr>
        <p:spPr>
          <a:xfrm>
            <a:off x="524568" y="692341"/>
            <a:ext cx="6914871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670471D-76E8-5A13-4AD4-ED80A804D98F}"/>
              </a:ext>
            </a:extLst>
          </p:cNvPr>
          <p:cNvSpPr txBox="1"/>
          <p:nvPr/>
        </p:nvSpPr>
        <p:spPr>
          <a:xfrm>
            <a:off x="763474" y="308819"/>
            <a:ext cx="6106210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使用优势</a:t>
            </a:r>
            <a:endParaRPr lang="zh-CN" altLang="en-US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2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365D605-91A5-C7F2-4030-F29A7B8F264D}"/>
              </a:ext>
            </a:extLst>
          </p:cNvPr>
          <p:cNvSpPr txBox="1"/>
          <p:nvPr/>
        </p:nvSpPr>
        <p:spPr>
          <a:xfrm>
            <a:off x="479425" y="286185"/>
            <a:ext cx="1335728" cy="4267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首页界面</a:t>
            </a:r>
            <a:endParaRPr lang="zh-CN" altLang="en-US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46DD641-9DEE-B236-6303-A713F55F1046}"/>
              </a:ext>
            </a:extLst>
          </p:cNvPr>
          <p:cNvCxnSpPr>
            <a:cxnSpLocks/>
          </p:cNvCxnSpPr>
          <p:nvPr/>
        </p:nvCxnSpPr>
        <p:spPr>
          <a:xfrm flipV="1">
            <a:off x="524568" y="700088"/>
            <a:ext cx="7719320" cy="5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5EC85F74-1FB4-C44F-3FF6-7C2582EA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7" y="879476"/>
            <a:ext cx="7336081" cy="3912576"/>
          </a:xfrm>
          <a:prstGeom prst="rect">
            <a:avLst/>
          </a:prstGeom>
        </p:spPr>
      </p:pic>
      <p:pic>
        <p:nvPicPr>
          <p:cNvPr id="4" name="图片 3" descr="208">
            <a:extLst>
              <a:ext uri="{FF2B5EF4-FFF2-40B4-BE49-F238E27FC236}">
                <a16:creationId xmlns:a16="http://schemas.microsoft.com/office/drawing/2014/main" id="{62723A2C-30FA-BA1D-0FEE-F7981030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6" name="图片 5" descr="dl_logo">
            <a:extLst>
              <a:ext uri="{FF2B5EF4-FFF2-40B4-BE49-F238E27FC236}">
                <a16:creationId xmlns:a16="http://schemas.microsoft.com/office/drawing/2014/main" id="{034B7231-7051-551A-4DF8-FBC47D14F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5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60877-162A-3219-C7EA-2E5BEF35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C96BC639-41DC-9130-1323-620F15E2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DBC9A1BD-7ADD-1FC7-465B-D93D6D4A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69EC7396-CFFC-D5E4-F010-C640E4FC5B57}"/>
              </a:ext>
            </a:extLst>
          </p:cNvPr>
          <p:cNvSpPr txBox="1"/>
          <p:nvPr/>
        </p:nvSpPr>
        <p:spPr>
          <a:xfrm>
            <a:off x="247408" y="281177"/>
            <a:ext cx="4516978" cy="4267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主要功能一：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数据接收上报</a:t>
            </a:r>
            <a:r>
              <a:rPr lang="en-US" altLang="zh-CN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异常处理</a:t>
            </a:r>
            <a:r>
              <a:rPr lang="en-US" altLang="zh-CN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补写</a:t>
            </a:r>
            <a:endParaRPr lang="zh-CN" altLang="en-US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D4EB619B-B9F0-D0F7-0944-8E9811D96280}"/>
              </a:ext>
            </a:extLst>
          </p:cNvPr>
          <p:cNvCxnSpPr>
            <a:cxnSpLocks/>
          </p:cNvCxnSpPr>
          <p:nvPr/>
        </p:nvCxnSpPr>
        <p:spPr>
          <a:xfrm>
            <a:off x="524568" y="712813"/>
            <a:ext cx="7708949" cy="141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>
            <a:extLst>
              <a:ext uri="{FF2B5EF4-FFF2-40B4-BE49-F238E27FC236}">
                <a16:creationId xmlns:a16="http://schemas.microsoft.com/office/drawing/2014/main" id="{0CA26591-3044-E2E8-EE40-15E8228E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931575"/>
            <a:ext cx="299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61268F-9406-BC26-FF60-AAE354D02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83" y="874415"/>
            <a:ext cx="7323034" cy="39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A83AA-9558-848B-62EB-A9A4BE97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6C36FB56-0FB7-63C6-21AE-296F4222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EC3B3562-5111-AE54-D7AE-FD81C0BB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8C75B662-9FBA-C96E-1594-EBF27AD123BC}"/>
              </a:ext>
            </a:extLst>
          </p:cNvPr>
          <p:cNvSpPr txBox="1"/>
          <p:nvPr/>
        </p:nvSpPr>
        <p:spPr>
          <a:xfrm>
            <a:off x="437891" y="308819"/>
            <a:ext cx="2817100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主要功能二：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两证申请办理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E169FE96-3BD0-C728-D93E-F118630A1BAB}"/>
              </a:ext>
            </a:extLst>
          </p:cNvPr>
          <p:cNvCxnSpPr>
            <a:cxnSpLocks/>
          </p:cNvCxnSpPr>
          <p:nvPr/>
        </p:nvCxnSpPr>
        <p:spPr>
          <a:xfrm>
            <a:off x="524568" y="692341"/>
            <a:ext cx="7719319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FAEE19B5-EDA1-1585-EA13-7F297BA68446}"/>
              </a:ext>
            </a:extLst>
          </p:cNvPr>
          <p:cNvGrpSpPr/>
          <p:nvPr/>
        </p:nvGrpSpPr>
        <p:grpSpPr>
          <a:xfrm>
            <a:off x="900112" y="875861"/>
            <a:ext cx="7343775" cy="3918979"/>
            <a:chOff x="722647" y="875861"/>
            <a:chExt cx="7162632" cy="382231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54FE927-A458-8456-C5ED-AC1213827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647" y="875861"/>
              <a:ext cx="7162632" cy="382231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A36D3EE-8D73-50D3-9A84-AB5894AE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823" y="876232"/>
              <a:ext cx="2925952" cy="365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92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0B3D5-0744-58A6-5F76-498776920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BBC11238-0DC2-E693-39CD-C26B1453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1447408E-ABBD-2E61-9620-859D11FB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E9CCBBB-D288-5C22-E79A-76F9F25AA809}"/>
              </a:ext>
            </a:extLst>
          </p:cNvPr>
          <p:cNvCxnSpPr>
            <a:cxnSpLocks/>
          </p:cNvCxnSpPr>
          <p:nvPr/>
        </p:nvCxnSpPr>
        <p:spPr>
          <a:xfrm>
            <a:off x="524568" y="692341"/>
            <a:ext cx="7719320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E7BC05-1BD4-97E9-5207-1315A19D9CD8}"/>
              </a:ext>
            </a:extLst>
          </p:cNvPr>
          <p:cNvSpPr txBox="1"/>
          <p:nvPr/>
        </p:nvSpPr>
        <p:spPr>
          <a:xfrm>
            <a:off x="437891" y="308819"/>
            <a:ext cx="6106210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主要功能三：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两证申请打印</a:t>
            </a:r>
            <a:endParaRPr lang="zh-CN" altLang="en-US" sz="1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94A0518-EBE5-7D80-51F0-73EA01816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879475"/>
            <a:ext cx="7343775" cy="391395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70352B5-E61C-21CB-F6A4-C64773A3EE84}"/>
              </a:ext>
            </a:extLst>
          </p:cNvPr>
          <p:cNvSpPr/>
          <p:nvPr/>
        </p:nvSpPr>
        <p:spPr>
          <a:xfrm>
            <a:off x="6315501" y="1290376"/>
            <a:ext cx="457200" cy="215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D390-246C-7C69-69AD-77D01339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75BAB4D6-25A8-89AC-8115-28FED60A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B01DC77B-7608-536D-88B3-CB9493CA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41EA9B8E-BCB1-51E5-4CD3-EAD637F325B6}"/>
              </a:ext>
            </a:extLst>
          </p:cNvPr>
          <p:cNvCxnSpPr>
            <a:cxnSpLocks/>
          </p:cNvCxnSpPr>
          <p:nvPr/>
        </p:nvCxnSpPr>
        <p:spPr>
          <a:xfrm>
            <a:off x="524568" y="692341"/>
            <a:ext cx="7719320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5EC760E-0337-C875-1697-9D5DEE0D6CFE}"/>
              </a:ext>
            </a:extLst>
          </p:cNvPr>
          <p:cNvSpPr txBox="1"/>
          <p:nvPr/>
        </p:nvSpPr>
        <p:spPr>
          <a:xfrm>
            <a:off x="437891" y="308819"/>
            <a:ext cx="3738324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主要功能四：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电子雷管密码下载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CB1ED7E-3C79-F8D2-BC9C-063FF7747490}"/>
              </a:ext>
            </a:extLst>
          </p:cNvPr>
          <p:cNvGrpSpPr/>
          <p:nvPr/>
        </p:nvGrpSpPr>
        <p:grpSpPr>
          <a:xfrm>
            <a:off x="900113" y="878308"/>
            <a:ext cx="7340141" cy="3917932"/>
            <a:chOff x="738026" y="878308"/>
            <a:chExt cx="7340141" cy="391793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D2E1E9A-FE83-16FB-E3F1-D89EE6066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026" y="878308"/>
              <a:ext cx="7340141" cy="3917932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0300452-29FB-B120-32FB-91F0130F3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471" y="880281"/>
              <a:ext cx="2925952" cy="367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80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D390-246C-7C69-69AD-77D01339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08">
            <a:extLst>
              <a:ext uri="{FF2B5EF4-FFF2-40B4-BE49-F238E27FC236}">
                <a16:creationId xmlns:a16="http://schemas.microsoft.com/office/drawing/2014/main" id="{75BAB4D6-25A8-89AC-8115-28FED60A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7" y="164307"/>
            <a:ext cx="426720" cy="426720"/>
          </a:xfrm>
          <a:prstGeom prst="rect">
            <a:avLst/>
          </a:prstGeom>
        </p:spPr>
      </p:pic>
      <p:pic>
        <p:nvPicPr>
          <p:cNvPr id="50" name="图片 49" descr="dl_logo">
            <a:extLst>
              <a:ext uri="{FF2B5EF4-FFF2-40B4-BE49-F238E27FC236}">
                <a16:creationId xmlns:a16="http://schemas.microsoft.com/office/drawing/2014/main" id="{B01DC77B-7608-536D-88B3-CB9493CA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4" y="125254"/>
            <a:ext cx="465773" cy="465773"/>
          </a:xfrm>
          <a:prstGeom prst="rect">
            <a:avLst/>
          </a:prstGeom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41EA9B8E-BCB1-51E5-4CD3-EAD637F325B6}"/>
              </a:ext>
            </a:extLst>
          </p:cNvPr>
          <p:cNvCxnSpPr>
            <a:cxnSpLocks/>
          </p:cNvCxnSpPr>
          <p:nvPr/>
        </p:nvCxnSpPr>
        <p:spPr>
          <a:xfrm>
            <a:off x="524568" y="692341"/>
            <a:ext cx="7719319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5EC760E-0337-C875-1697-9D5DEE0D6CFE}"/>
              </a:ext>
            </a:extLst>
          </p:cNvPr>
          <p:cNvSpPr txBox="1"/>
          <p:nvPr/>
        </p:nvSpPr>
        <p:spPr>
          <a:xfrm>
            <a:off x="437891" y="308819"/>
            <a:ext cx="3738324" cy="396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主要功能五：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合同备案</a:t>
            </a:r>
            <a:r>
              <a:rPr lang="en-US" altLang="zh-CN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项目申请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64F943-4F8F-758A-DA19-146F7127D3EC}"/>
              </a:ext>
            </a:extLst>
          </p:cNvPr>
          <p:cNvGrpSpPr/>
          <p:nvPr/>
        </p:nvGrpSpPr>
        <p:grpSpPr>
          <a:xfrm>
            <a:off x="900112" y="879475"/>
            <a:ext cx="7343775" cy="3955206"/>
            <a:chOff x="745295" y="883056"/>
            <a:chExt cx="7224998" cy="386124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98FF1B4-9BB7-43AB-D47D-9B72D8D5E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295" y="883056"/>
              <a:ext cx="7224998" cy="3861247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07C4612-1E24-FD50-C294-78023F93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295" y="883056"/>
              <a:ext cx="2925952" cy="365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178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VhZjNmNjkwMmYwN2I4Y2M3ZGFmODk2ZTIyNzAyNG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441</Words>
  <Application>Microsoft Office PowerPoint</Application>
  <PresentationFormat>全屏显示(16:9)</PresentationFormat>
  <Paragraphs>31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Arial</vt:lpstr>
      <vt:lpstr>Calibri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2023年年度工作总结</dc:title>
  <dc:subject>民爆组</dc:subject>
  <dc:creator>丹灵云</dc:creator>
  <cp:lastModifiedBy>锋 陈</cp:lastModifiedBy>
  <cp:revision>87</cp:revision>
  <dcterms:created xsi:type="dcterms:W3CDTF">2023-12-06T12:36:00Z</dcterms:created>
  <dcterms:modified xsi:type="dcterms:W3CDTF">2024-08-20T23:35:18Z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5396816D8C934BCC8213F4CB77B99E49_12</vt:lpwstr>
  </property>
  <property fmtid="{D5CDD505-2E9C-101B-9397-08002B2CF9AE}" pid="3" name="KSOProductBuildVer">
    <vt:lpwstr>2052-12.1.0.15712</vt:lpwstr>
  </property>
</Properties>
</file>